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Bree Serif"/>
      <p:regular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BreeSerif-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sca_esv=4114e271b3de768d&amp;rlz=1C1GCEA_enNL932NL934&amp;cs=0&amp;q=Interaction+of+Color&amp;sa=X&amp;ved=2ahUKEwiH7aOvuamQAxVYh_0HHc_DLk4QxccNegQICRAB&amp;mstk=AUtExfDkvFy_haXenB1_elLqkMdsD2o46pgv0ZmpyaKwy88ePs1IDlP_cterdUP7rASHx90hPHQBmgRQrlgDG5Y0QAezUgWUfXlqLK2XxZDMVUgn4g1ek0tdXyP3_3JK6VriIjk&amp;csui=3"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8de749b3a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8de749b3a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8da21b8207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8da21b8207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8da21b820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8da21b820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8da21b820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8da21b820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nl" sz="1200">
                <a:solidFill>
                  <a:srgbClr val="001D35"/>
                </a:solidFill>
                <a:highlight>
                  <a:srgbClr val="FFFFFF"/>
                </a:highlight>
              </a:rPr>
              <a:t>Josef Albers' werk en leerstellingen helpen om 'te leren zien' door middel van zijn 'Interaction of Color', waarin hij de interactie van kleuren onderzoekt om inzicht te geven in hoe we kleur waarnemen. Hij vergelijkt het gedrag van kleur met dat van mensen, wat helpt om de manier waarop we de wereld 'voelen' door onze waarneming te begrijpen. Dit werd ook onderwezen door zijn aanstelling als meester aan het Bauhaus en zijn werk als kunstenaar, docent en publicaties zoals het boek 'Interaction of Color'. </a:t>
            </a:r>
            <a:endParaRPr sz="1200">
              <a:solidFill>
                <a:srgbClr val="001D35"/>
              </a:solidFill>
              <a:highlight>
                <a:srgbClr val="FFFFFF"/>
              </a:highlight>
            </a:endParaRPr>
          </a:p>
          <a:p>
            <a:pPr indent="-304800" lvl="0" marL="457200" rtl="0" algn="l">
              <a:lnSpc>
                <a:spcPct val="150000"/>
              </a:lnSpc>
              <a:spcBef>
                <a:spcPts val="800"/>
              </a:spcBef>
              <a:spcAft>
                <a:spcPts val="0"/>
              </a:spcAft>
              <a:buClr>
                <a:srgbClr val="001D35"/>
              </a:buClr>
              <a:buSzPts val="1200"/>
              <a:buChar char="●"/>
            </a:pPr>
            <a:r>
              <a:rPr b="1" lang="nl" sz="1200" u="sng">
                <a:solidFill>
                  <a:schemeClr val="hlink"/>
                </a:solidFill>
                <a:highlight>
                  <a:srgbClr val="FFFFFF"/>
                </a:highlight>
                <a:hlinkClick r:id="rId2"/>
              </a:rPr>
              <a:t>Interaction of Color</a:t>
            </a:r>
            <a:r>
              <a:rPr b="1" lang="nl" sz="1200">
                <a:solidFill>
                  <a:srgbClr val="001D35"/>
                </a:solidFill>
                <a:highlight>
                  <a:srgbClr val="FFFFFF"/>
                </a:highlight>
              </a:rPr>
              <a:t>:</a:t>
            </a:r>
            <a:r>
              <a:rPr lang="nl" sz="1200">
                <a:solidFill>
                  <a:srgbClr val="001D35"/>
                </a:solidFill>
                <a:highlight>
                  <a:srgbClr val="FFFFFF"/>
                </a:highlight>
              </a:rPr>
              <a:t> Zijn beroemdste werk, het boek 'Interaction of Color' uit 1963, laat zien hoe kleur onze ogen kan bedriegen, afhankelijk van de context waarin deze wordt geplaatst. </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Onderzoek naar kleur:</a:t>
            </a:r>
            <a:r>
              <a:rPr lang="nl" sz="1200">
                <a:solidFill>
                  <a:srgbClr val="001D35"/>
                </a:solidFill>
                <a:highlight>
                  <a:srgbClr val="FFFFFF"/>
                </a:highlight>
              </a:rPr>
              <a:t> Albers gebruikte duizenden studies om de relatie tussen verschillende kleuren te onderzoeken. Dit deed hij onder andere in series als 'Adobe/variant' en 'Homage to the Square'. </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Vergelijking met menselijk gedrag:</a:t>
            </a:r>
            <a:r>
              <a:rPr lang="nl" sz="1200">
                <a:solidFill>
                  <a:srgbClr val="001D35"/>
                </a:solidFill>
                <a:highlight>
                  <a:srgbClr val="FFFFFF"/>
                </a:highlight>
              </a:rPr>
              <a:t> Hij vergeleek het gedrag van kleur met dat van mensen. Net als dat we ons anders gedragen in een groep dan alleen, beïnvloeden kleuren elkaar ook in hun interactie. </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Praktijkgerichte aanpak:</a:t>
            </a:r>
            <a:r>
              <a:rPr lang="nl" sz="1200">
                <a:solidFill>
                  <a:srgbClr val="001D35"/>
                </a:solidFill>
                <a:highlight>
                  <a:srgbClr val="FFFFFF"/>
                </a:highlight>
              </a:rPr>
              <a:t> Albers gebruikte een 'experimentele manier om kleur te bestuderen en te onderwijzen', gebaseerd op het idee dat men alleen door kleur in context te observeren, de aard ervan kan begrijpen. </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Invloedrijke docent:</a:t>
            </a:r>
            <a:r>
              <a:rPr lang="nl" sz="1200">
                <a:solidFill>
                  <a:srgbClr val="001D35"/>
                </a:solidFill>
                <a:highlight>
                  <a:srgbClr val="FFFFFF"/>
                </a:highlight>
              </a:rPr>
              <a:t> Hij was een invloedrijk docent, zowel aan het Bauhaus, waar hij in 1925 tot meester werd benoemd, als later in de VS aan het Black Mountain College. Bekende kunstenaars als Ruth Asawa en Robert Rauschenberg waren zijn studenten. </a:t>
            </a:r>
            <a:endParaRPr sz="1200">
              <a:solidFill>
                <a:srgbClr val="001D35"/>
              </a:solidFill>
              <a:highlight>
                <a:srgbClr val="FFFFFF"/>
              </a:highlight>
            </a:endParaRPr>
          </a:p>
          <a:p>
            <a:pPr indent="0" lvl="0" marL="0" rtl="0" algn="l">
              <a:lnSpc>
                <a:spcPct val="115000"/>
              </a:lnSpc>
              <a:spcBef>
                <a:spcPts val="1500"/>
              </a:spcBef>
              <a:spcAft>
                <a:spcPts val="0"/>
              </a:spcAft>
              <a:buClr>
                <a:schemeClr val="dk1"/>
              </a:buClr>
              <a:buSzPts val="1100"/>
              <a:buFont typeface="Arial"/>
              <a:buNone/>
            </a:pPr>
            <a:r>
              <a:rPr lang="nl" sz="1200">
                <a:solidFill>
                  <a:srgbClr val="001D35"/>
                </a:solidFill>
                <a:highlight>
                  <a:srgbClr val="FFFFFF"/>
                </a:highlight>
              </a:rPr>
              <a:t>Josef Albers's quote "Learn to see and to feel life, that is, </a:t>
            </a:r>
            <a:r>
              <a:rPr lang="nl" sz="1200">
                <a:solidFill>
                  <a:srgbClr val="001D35"/>
                </a:solidFill>
                <a:highlight>
                  <a:srgbClr val="D3E3FD"/>
                </a:highlight>
              </a:rPr>
              <a:t>cultivate imagination, because there are still marvels in the world, because life is a mystery and always will be</a:t>
            </a:r>
            <a:r>
              <a:rPr lang="nl" sz="1200">
                <a:solidFill>
                  <a:srgbClr val="001D35"/>
                </a:solidFill>
                <a:highlight>
                  <a:srgbClr val="FFFFFF"/>
                </a:highlight>
              </a:rPr>
              <a:t>" is an exhortation to actively engage with the world, using art and imagination to discover truths about perception and reality. It's not just about technical skill, but about developing a personal philosophy and an awareness of the world around you through subjective, experimental observation. </a:t>
            </a:r>
            <a:endParaRPr sz="1200">
              <a:solidFill>
                <a:srgbClr val="001D35"/>
              </a:solidFill>
              <a:highlight>
                <a:srgbClr val="FFFFFF"/>
              </a:highlight>
            </a:endParaRPr>
          </a:p>
          <a:p>
            <a:pPr indent="0" lvl="0" marL="0" rtl="0" algn="l">
              <a:lnSpc>
                <a:spcPct val="140000"/>
              </a:lnSpc>
              <a:spcBef>
                <a:spcPts val="1500"/>
              </a:spcBef>
              <a:spcAft>
                <a:spcPts val="0"/>
              </a:spcAft>
              <a:buClr>
                <a:schemeClr val="dk1"/>
              </a:buClr>
              <a:buSzPts val="1100"/>
              <a:buFont typeface="Arial"/>
              <a:buNone/>
            </a:pPr>
            <a:r>
              <a:rPr lang="nl" sz="1500">
                <a:solidFill>
                  <a:srgbClr val="001D35"/>
                </a:solidFill>
                <a:highlight>
                  <a:srgbClr val="FFFFFF"/>
                </a:highlight>
              </a:rPr>
              <a:t>To understand this quote, consider these core concepts:</a:t>
            </a:r>
            <a:endParaRPr sz="1500">
              <a:solidFill>
                <a:srgbClr val="001D35"/>
              </a:solidFill>
              <a:highlight>
                <a:srgbClr val="FFFFFF"/>
              </a:highlight>
            </a:endParaRPr>
          </a:p>
          <a:p>
            <a:pPr indent="-304800" lvl="0" marL="457200" rtl="0" algn="l">
              <a:lnSpc>
                <a:spcPct val="150000"/>
              </a:lnSpc>
              <a:spcBef>
                <a:spcPts val="800"/>
              </a:spcBef>
              <a:spcAft>
                <a:spcPts val="0"/>
              </a:spcAft>
              <a:buClr>
                <a:srgbClr val="001D35"/>
              </a:buClr>
              <a:buSzPts val="1200"/>
              <a:buChar char="●"/>
            </a:pPr>
            <a:r>
              <a:rPr b="1" lang="nl" sz="1200">
                <a:solidFill>
                  <a:srgbClr val="001D35"/>
                </a:solidFill>
                <a:highlight>
                  <a:srgbClr val="FFFFFF"/>
                </a:highlight>
              </a:rPr>
              <a:t>Active Observation:</a:t>
            </a:r>
            <a:r>
              <a:rPr lang="nl" sz="1200">
                <a:solidFill>
                  <a:srgbClr val="001D35"/>
                </a:solidFill>
                <a:highlight>
                  <a:srgbClr val="FFFFFF"/>
                </a:highlight>
              </a:rPr>
              <a:t> Albers believed that seeing is not passive; it requires cultivation. You must train your eye to notice the details and relationships in the world, especially the relative nature of color, which he explored extensively in his work. His teaching method involved empirical discovery through creative experimentation rather than just absorbing theoretical knowledge. </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Imagination and Mystery:</a:t>
            </a:r>
            <a:r>
              <a:rPr lang="nl" sz="1200">
                <a:solidFill>
                  <a:srgbClr val="001D35"/>
                </a:solidFill>
                <a:highlight>
                  <a:srgbClr val="FFFFFF"/>
                </a:highlight>
              </a:rPr>
              <a:t> He encouraged the use of imagination because "life is a mystery and always will be". Art, for Albers, was a way to engage with this mystery and to make the invisible visible, but this requires more than just technique—it requires a willingness to see beyond the obvious. </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Subjectivity of Perception:</a:t>
            </a:r>
            <a:r>
              <a:rPr lang="nl" sz="1200">
                <a:solidFill>
                  <a:srgbClr val="001D35"/>
                </a:solidFill>
                <a:highlight>
                  <a:srgbClr val="FFFFFF"/>
                </a:highlight>
              </a:rPr>
              <a:t> Albers taught that perception is subjective and can be influenced by context, lighting, and prior experience. He believed that understanding this relativity of perception is crucial for both art and life. By exploring this, students could develop a more personal and autonomous way of thinking, and also understand the practical use of color in various fields, not just painting. </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Art as a Tool for Life:</a:t>
            </a:r>
            <a:r>
              <a:rPr lang="nl" sz="1200">
                <a:solidFill>
                  <a:srgbClr val="001D35"/>
                </a:solidFill>
                <a:highlight>
                  <a:srgbClr val="FFFFFF"/>
                </a:highlight>
              </a:rPr>
              <a:t> He saw art and life as inseparable, believing that artistic activity had an immeasurable impact on self-realization and relationships with others. His teaching aimed to help students, even those who would not become artists, to understand their own creative processes and develop a clearer vision for their lives. </a:t>
            </a:r>
            <a:endParaRPr sz="1200">
              <a:solidFill>
                <a:srgbClr val="001D35"/>
              </a:solidFill>
              <a:highlight>
                <a:srgbClr val="FFFFFF"/>
              </a:highlight>
            </a:endParaRPr>
          </a:p>
          <a:p>
            <a:pPr indent="0" lvl="0" marL="0" rtl="0" algn="l">
              <a:lnSpc>
                <a:spcPct val="140000"/>
              </a:lnSpc>
              <a:spcBef>
                <a:spcPts val="1500"/>
              </a:spcBef>
              <a:spcAft>
                <a:spcPts val="0"/>
              </a:spcAft>
              <a:buClr>
                <a:schemeClr val="dk1"/>
              </a:buClr>
              <a:buSzPts val="1100"/>
              <a:buFont typeface="Arial"/>
              <a:buNone/>
            </a:pPr>
            <a:r>
              <a:rPr lang="nl" sz="1500">
                <a:solidFill>
                  <a:srgbClr val="001D35"/>
                </a:solidFill>
                <a:highlight>
                  <a:srgbClr val="FFFFFF"/>
                </a:highlight>
              </a:rPr>
              <a:t>In essence, Albers's message is to:</a:t>
            </a:r>
            <a:endParaRPr sz="1500">
              <a:solidFill>
                <a:srgbClr val="001D35"/>
              </a:solidFill>
              <a:highlight>
                <a:srgbClr val="FFFFFF"/>
              </a:highlight>
            </a:endParaRPr>
          </a:p>
          <a:p>
            <a:pPr indent="-304800" lvl="0" marL="457200" rtl="0" algn="l">
              <a:lnSpc>
                <a:spcPct val="150000"/>
              </a:lnSpc>
              <a:spcBef>
                <a:spcPts val="800"/>
              </a:spcBef>
              <a:spcAft>
                <a:spcPts val="0"/>
              </a:spcAft>
              <a:buClr>
                <a:srgbClr val="001D35"/>
              </a:buClr>
              <a:buSzPts val="1200"/>
              <a:buChar char="●"/>
            </a:pPr>
            <a:r>
              <a:rPr b="1" lang="nl" sz="1200">
                <a:solidFill>
                  <a:srgbClr val="001D35"/>
                </a:solidFill>
                <a:highlight>
                  <a:srgbClr val="FFFFFF"/>
                </a:highlight>
              </a:rPr>
              <a:t>See the world differently:</a:t>
            </a:r>
            <a:r>
              <a:rPr lang="nl" sz="1200">
                <a:solidFill>
                  <a:srgbClr val="001D35"/>
                </a:solidFill>
                <a:highlight>
                  <a:srgbClr val="FFFFFF"/>
                </a:highlight>
              </a:rPr>
              <a:t> Train yourself to look beyond the surface and pay attention to how things interact with each other.</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Embrace mystery:</a:t>
            </a:r>
            <a:r>
              <a:rPr lang="nl" sz="1200">
                <a:solidFill>
                  <a:srgbClr val="001D35"/>
                </a:solidFill>
                <a:highlight>
                  <a:srgbClr val="FFFFFF"/>
                </a:highlight>
              </a:rPr>
              <a:t> Don't be afraid of the unknown; let the mystery of life be a source of wonder and curiosity.</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Cultivate imagination:</a:t>
            </a:r>
            <a:r>
              <a:rPr lang="nl" sz="1200">
                <a:solidFill>
                  <a:srgbClr val="001D35"/>
                </a:solidFill>
                <a:highlight>
                  <a:srgbClr val="FFFFFF"/>
                </a:highlight>
              </a:rPr>
              <a:t> Use your imagination to explore possibilities and find new insights, just as you would when experimenting with art.</a:t>
            </a:r>
            <a:endParaRPr sz="1200">
              <a:solidFill>
                <a:srgbClr val="001D35"/>
              </a:solidFill>
              <a:highlight>
                <a:srgbClr val="FFFFFF"/>
              </a:highlight>
            </a:endParaRPr>
          </a:p>
          <a:p>
            <a:pPr indent="-304800" lvl="0" marL="457200" rtl="0" algn="l">
              <a:lnSpc>
                <a:spcPct val="150000"/>
              </a:lnSpc>
              <a:spcBef>
                <a:spcPts val="0"/>
              </a:spcBef>
              <a:spcAft>
                <a:spcPts val="0"/>
              </a:spcAft>
              <a:buClr>
                <a:srgbClr val="001D35"/>
              </a:buClr>
              <a:buSzPts val="1200"/>
              <a:buChar char="●"/>
            </a:pPr>
            <a:r>
              <a:rPr b="1" lang="nl" sz="1200">
                <a:solidFill>
                  <a:srgbClr val="001D35"/>
                </a:solidFill>
                <a:highlight>
                  <a:srgbClr val="FFFFFF"/>
                </a:highlight>
              </a:rPr>
              <a:t>Connect art to life:</a:t>
            </a:r>
            <a:r>
              <a:rPr lang="nl" sz="1200">
                <a:solidFill>
                  <a:srgbClr val="001D35"/>
                </a:solidFill>
                <a:highlight>
                  <a:srgbClr val="FFFFFF"/>
                </a:highlight>
              </a:rPr>
              <a:t> Understand that the principles you learn through art—like relativity of perception—have practical applications in your daily life and help you connect with the world in a deeper way. </a:t>
            </a:r>
            <a:endParaRPr sz="1200">
              <a:solidFill>
                <a:srgbClr val="001D35"/>
              </a:solidFill>
              <a:highlight>
                <a:srgbClr val="FFFFFF"/>
              </a:highlight>
            </a:endParaRPr>
          </a:p>
          <a:p>
            <a:pPr indent="0" lvl="0" marL="0" rtl="0" algn="l">
              <a:spcBef>
                <a:spcPts val="15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8da21b820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8da21b820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8da21b8207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8da21b8207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8de749b3a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8de749b3a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8da21b8207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8da21b8207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8da21b820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8da21b820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8da21b8207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8da21b8207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8da21b8207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8da21b8207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8da21b8207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8da21b8207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27.jpg"/><Relationship Id="rId5"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6.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9.png"/><Relationship Id="rId5"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18.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9.png"/><Relationship Id="rId11" Type="http://schemas.openxmlformats.org/officeDocument/2006/relationships/image" Target="../media/image33.png"/><Relationship Id="rId10" Type="http://schemas.openxmlformats.org/officeDocument/2006/relationships/image" Target="../media/image31.png"/><Relationship Id="rId12" Type="http://schemas.openxmlformats.org/officeDocument/2006/relationships/image" Target="../media/image25.png"/><Relationship Id="rId9"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6.png"/><Relationship Id="rId8"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265000" y="263125"/>
            <a:ext cx="3029749" cy="4685449"/>
          </a:xfrm>
          <a:prstGeom prst="rect">
            <a:avLst/>
          </a:prstGeom>
          <a:noFill/>
          <a:ln>
            <a:noFill/>
          </a:ln>
        </p:spPr>
      </p:pic>
      <p:sp>
        <p:nvSpPr>
          <p:cNvPr id="55" name="Google Shape;55;p13"/>
          <p:cNvSpPr/>
          <p:nvPr/>
        </p:nvSpPr>
        <p:spPr>
          <a:xfrm>
            <a:off x="1622900" y="1202500"/>
            <a:ext cx="4591500" cy="2700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56" name="Google Shape;56;p13"/>
          <p:cNvSpPr txBox="1"/>
          <p:nvPr/>
        </p:nvSpPr>
        <p:spPr>
          <a:xfrm>
            <a:off x="1786450" y="1095650"/>
            <a:ext cx="3933900" cy="10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800">
                <a:solidFill>
                  <a:schemeClr val="dk2"/>
                </a:solidFill>
                <a:latin typeface="Trebuchet MS"/>
                <a:ea typeface="Trebuchet MS"/>
                <a:cs typeface="Trebuchet MS"/>
                <a:sym typeface="Trebuchet MS"/>
              </a:rPr>
              <a:t>experimenteren</a:t>
            </a:r>
            <a:r>
              <a:rPr lang="nl" sz="1800">
                <a:solidFill>
                  <a:schemeClr val="dk2"/>
                </a:solidFill>
              </a:rPr>
              <a:t> met tekst</a:t>
            </a:r>
            <a:endParaRPr sz="1800">
              <a:solidFill>
                <a:schemeClr val="dk2"/>
              </a:solidFill>
            </a:endParaRPr>
          </a:p>
        </p:txBody>
      </p:sp>
      <p:sp>
        <p:nvSpPr>
          <p:cNvPr id="57" name="Google Shape;57;p13"/>
          <p:cNvSpPr txBox="1"/>
          <p:nvPr/>
        </p:nvSpPr>
        <p:spPr>
          <a:xfrm>
            <a:off x="4997750" y="2809900"/>
            <a:ext cx="3116700" cy="8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2"/>
                </a:solidFill>
              </a:rPr>
              <a:t>Bij elke opdracht/experiment die je doet zijn deze woorden het startpunt.</a:t>
            </a:r>
            <a:endParaRPr>
              <a:solidFill>
                <a:schemeClr val="dk2"/>
              </a:solidFill>
            </a:endParaRPr>
          </a:p>
        </p:txBody>
      </p:sp>
      <p:sp>
        <p:nvSpPr>
          <p:cNvPr id="58" name="Google Shape;58;p13"/>
          <p:cNvSpPr txBox="1"/>
          <p:nvPr/>
        </p:nvSpPr>
        <p:spPr>
          <a:xfrm>
            <a:off x="4997750" y="2397750"/>
            <a:ext cx="4077900" cy="3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2100">
                <a:solidFill>
                  <a:schemeClr val="dk2"/>
                </a:solidFill>
                <a:latin typeface="Bree Serif"/>
                <a:ea typeface="Bree Serif"/>
                <a:cs typeface="Bree Serif"/>
                <a:sym typeface="Bree Serif"/>
              </a:rPr>
              <a:t>Verlanging &amp; Voldoening</a:t>
            </a:r>
            <a:endParaRPr sz="2400">
              <a:solidFill>
                <a:schemeClr val="dk2"/>
              </a:solidFill>
              <a:latin typeface="Bree Serif"/>
              <a:ea typeface="Bree Serif"/>
              <a:cs typeface="Bree Serif"/>
              <a:sym typeface="Bree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2" name="Google Shape;152;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53" name="Google Shape;153;p22"/>
          <p:cNvSpPr txBox="1"/>
          <p:nvPr/>
        </p:nvSpPr>
        <p:spPr>
          <a:xfrm>
            <a:off x="1230950" y="1591975"/>
            <a:ext cx="45018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800">
                <a:solidFill>
                  <a:schemeClr val="dk2"/>
                </a:solidFill>
              </a:rPr>
              <a:t>inspiratie</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9" name="Google Shape;159;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0" name="Google Shape;160;p23"/>
          <p:cNvPicPr preferRelativeResize="0"/>
          <p:nvPr/>
        </p:nvPicPr>
        <p:blipFill>
          <a:blip r:embed="rId3">
            <a:alphaModFix/>
          </a:blip>
          <a:stretch>
            <a:fillRect/>
          </a:stretch>
        </p:blipFill>
        <p:spPr>
          <a:xfrm>
            <a:off x="3126094" y="0"/>
            <a:ext cx="2891811" cy="5143499"/>
          </a:xfrm>
          <a:prstGeom prst="rect">
            <a:avLst/>
          </a:prstGeom>
          <a:noFill/>
          <a:ln>
            <a:noFill/>
          </a:ln>
        </p:spPr>
      </p:pic>
      <p:pic>
        <p:nvPicPr>
          <p:cNvPr id="161" name="Google Shape;161;p23"/>
          <p:cNvPicPr preferRelativeResize="0"/>
          <p:nvPr/>
        </p:nvPicPr>
        <p:blipFill>
          <a:blip r:embed="rId4">
            <a:alphaModFix/>
          </a:blip>
          <a:stretch>
            <a:fillRect/>
          </a:stretch>
        </p:blipFill>
        <p:spPr>
          <a:xfrm>
            <a:off x="-6" y="0"/>
            <a:ext cx="2891811" cy="5143499"/>
          </a:xfrm>
          <a:prstGeom prst="rect">
            <a:avLst/>
          </a:prstGeom>
          <a:noFill/>
          <a:ln>
            <a:noFill/>
          </a:ln>
        </p:spPr>
      </p:pic>
      <p:pic>
        <p:nvPicPr>
          <p:cNvPr id="162" name="Google Shape;162;p23"/>
          <p:cNvPicPr preferRelativeResize="0"/>
          <p:nvPr/>
        </p:nvPicPr>
        <p:blipFill rotWithShape="1">
          <a:blip r:embed="rId5">
            <a:alphaModFix/>
          </a:blip>
          <a:srcRect b="0" l="15699" r="60542" t="0"/>
          <a:stretch/>
        </p:blipFill>
        <p:spPr>
          <a:xfrm>
            <a:off x="6355400" y="1250"/>
            <a:ext cx="2172473" cy="51409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8" name="Google Shape;168;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69" name="Google Shape;169;p24"/>
          <p:cNvSpPr txBox="1"/>
          <p:nvPr/>
        </p:nvSpPr>
        <p:spPr>
          <a:xfrm>
            <a:off x="6825125" y="4173525"/>
            <a:ext cx="4182000" cy="234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800"/>
              </a:spcAft>
              <a:buClr>
                <a:schemeClr val="dk1"/>
              </a:buClr>
              <a:buSzPts val="1100"/>
              <a:buFont typeface="Arial"/>
              <a:buNone/>
            </a:pPr>
            <a:r>
              <a:rPr lang="nl" sz="1200">
                <a:solidFill>
                  <a:srgbClr val="001D35"/>
                </a:solidFill>
                <a:highlight>
                  <a:srgbClr val="FFFFFF"/>
                </a:highlight>
              </a:rPr>
              <a:t>Josef Albers</a:t>
            </a:r>
            <a:endParaRPr sz="1800">
              <a:solidFill>
                <a:schemeClr val="dk2"/>
              </a:solidFill>
            </a:endParaRPr>
          </a:p>
        </p:txBody>
      </p:sp>
      <p:pic>
        <p:nvPicPr>
          <p:cNvPr id="170" name="Google Shape;170;p24"/>
          <p:cNvPicPr preferRelativeResize="0"/>
          <p:nvPr/>
        </p:nvPicPr>
        <p:blipFill>
          <a:blip r:embed="rId3">
            <a:alphaModFix/>
          </a:blip>
          <a:stretch>
            <a:fillRect/>
          </a:stretch>
        </p:blipFill>
        <p:spPr>
          <a:xfrm>
            <a:off x="263450" y="248425"/>
            <a:ext cx="1821999" cy="2915176"/>
          </a:xfrm>
          <a:prstGeom prst="rect">
            <a:avLst/>
          </a:prstGeom>
          <a:noFill/>
          <a:ln>
            <a:noFill/>
          </a:ln>
        </p:spPr>
      </p:pic>
      <p:pic>
        <p:nvPicPr>
          <p:cNvPr id="171" name="Google Shape;171;p24"/>
          <p:cNvPicPr preferRelativeResize="0"/>
          <p:nvPr/>
        </p:nvPicPr>
        <p:blipFill>
          <a:blip r:embed="rId4">
            <a:alphaModFix/>
          </a:blip>
          <a:stretch>
            <a:fillRect/>
          </a:stretch>
        </p:blipFill>
        <p:spPr>
          <a:xfrm>
            <a:off x="2215650" y="248425"/>
            <a:ext cx="1898336" cy="2915176"/>
          </a:xfrm>
          <a:prstGeom prst="rect">
            <a:avLst/>
          </a:prstGeom>
          <a:noFill/>
          <a:ln>
            <a:noFill/>
          </a:ln>
        </p:spPr>
      </p:pic>
      <p:pic>
        <p:nvPicPr>
          <p:cNvPr id="172" name="Google Shape;172;p24"/>
          <p:cNvPicPr preferRelativeResize="0"/>
          <p:nvPr/>
        </p:nvPicPr>
        <p:blipFill>
          <a:blip r:embed="rId5">
            <a:alphaModFix/>
          </a:blip>
          <a:stretch>
            <a:fillRect/>
          </a:stretch>
        </p:blipFill>
        <p:spPr>
          <a:xfrm>
            <a:off x="6747100" y="314088"/>
            <a:ext cx="2247900" cy="3800475"/>
          </a:xfrm>
          <a:prstGeom prst="rect">
            <a:avLst/>
          </a:prstGeom>
          <a:noFill/>
          <a:ln>
            <a:noFill/>
          </a:ln>
        </p:spPr>
      </p:pic>
      <p:pic>
        <p:nvPicPr>
          <p:cNvPr id="173" name="Google Shape;173;p24"/>
          <p:cNvPicPr preferRelativeResize="0"/>
          <p:nvPr/>
        </p:nvPicPr>
        <p:blipFill>
          <a:blip r:embed="rId6">
            <a:alphaModFix/>
          </a:blip>
          <a:stretch>
            <a:fillRect/>
          </a:stretch>
        </p:blipFill>
        <p:spPr>
          <a:xfrm>
            <a:off x="4244175" y="248425"/>
            <a:ext cx="2316970" cy="2915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b="1"/>
          </a:p>
        </p:txBody>
      </p:sp>
      <p:pic>
        <p:nvPicPr>
          <p:cNvPr id="179" name="Google Shape;179;p25"/>
          <p:cNvPicPr preferRelativeResize="0"/>
          <p:nvPr/>
        </p:nvPicPr>
        <p:blipFill rotWithShape="1">
          <a:blip r:embed="rId3">
            <a:alphaModFix/>
          </a:blip>
          <a:srcRect b="13795" l="5276" r="6196" t="19786"/>
          <a:stretch/>
        </p:blipFill>
        <p:spPr>
          <a:xfrm>
            <a:off x="311700" y="256950"/>
            <a:ext cx="3424974" cy="4570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0" l="6084" r="6738" t="2846"/>
          <a:stretch/>
        </p:blipFill>
        <p:spPr>
          <a:xfrm>
            <a:off x="248225" y="152400"/>
            <a:ext cx="2560525" cy="3809751"/>
          </a:xfrm>
          <a:prstGeom prst="rect">
            <a:avLst/>
          </a:prstGeom>
          <a:noFill/>
          <a:ln>
            <a:noFill/>
          </a:ln>
        </p:spPr>
      </p:pic>
      <p:pic>
        <p:nvPicPr>
          <p:cNvPr id="64" name="Google Shape;64;p14"/>
          <p:cNvPicPr preferRelativeResize="0"/>
          <p:nvPr/>
        </p:nvPicPr>
        <p:blipFill>
          <a:blip r:embed="rId4">
            <a:alphaModFix/>
          </a:blip>
          <a:stretch>
            <a:fillRect/>
          </a:stretch>
        </p:blipFill>
        <p:spPr>
          <a:xfrm>
            <a:off x="2942542" y="152400"/>
            <a:ext cx="2614459" cy="3703799"/>
          </a:xfrm>
          <a:prstGeom prst="rect">
            <a:avLst/>
          </a:prstGeom>
          <a:noFill/>
          <a:ln>
            <a:noFill/>
          </a:ln>
        </p:spPr>
      </p:pic>
      <p:pic>
        <p:nvPicPr>
          <p:cNvPr id="65" name="Google Shape;65;p14"/>
          <p:cNvPicPr preferRelativeResize="0"/>
          <p:nvPr/>
        </p:nvPicPr>
        <p:blipFill>
          <a:blip r:embed="rId5">
            <a:alphaModFix/>
          </a:blip>
          <a:stretch>
            <a:fillRect/>
          </a:stretch>
        </p:blipFill>
        <p:spPr>
          <a:xfrm>
            <a:off x="5820141" y="152400"/>
            <a:ext cx="3171458" cy="3608025"/>
          </a:xfrm>
          <a:prstGeom prst="rect">
            <a:avLst/>
          </a:prstGeom>
          <a:noFill/>
          <a:ln>
            <a:noFill/>
          </a:ln>
        </p:spPr>
      </p:pic>
      <p:sp>
        <p:nvSpPr>
          <p:cNvPr id="66" name="Google Shape;66;p14"/>
          <p:cNvSpPr txBox="1"/>
          <p:nvPr/>
        </p:nvSpPr>
        <p:spPr>
          <a:xfrm>
            <a:off x="248225" y="4032625"/>
            <a:ext cx="39135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rgbClr val="FF0000"/>
                </a:solidFill>
                <a:latin typeface="Trebuchet MS"/>
                <a:ea typeface="Trebuchet MS"/>
                <a:cs typeface="Trebuchet MS"/>
                <a:sym typeface="Trebuchet MS"/>
              </a:rPr>
              <a:t>OPDRACHT</a:t>
            </a:r>
            <a:endParaRPr sz="2100">
              <a:solidFill>
                <a:srgbClr val="FF0000"/>
              </a:solidFill>
              <a:latin typeface="Trebuchet MS"/>
              <a:ea typeface="Trebuchet MS"/>
              <a:cs typeface="Trebuchet MS"/>
              <a:sym typeface="Trebuchet MS"/>
            </a:endParaRPr>
          </a:p>
        </p:txBody>
      </p:sp>
      <p:sp>
        <p:nvSpPr>
          <p:cNvPr id="67" name="Google Shape;67;p14"/>
          <p:cNvSpPr txBox="1"/>
          <p:nvPr/>
        </p:nvSpPr>
        <p:spPr>
          <a:xfrm>
            <a:off x="168325" y="4467100"/>
            <a:ext cx="89013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500">
                <a:solidFill>
                  <a:schemeClr val="dk2"/>
                </a:solidFill>
              </a:rPr>
              <a:t>Experimenteer met de woorden Verlangen &amp; Voldoening: scheuren, knippen en plakken. </a:t>
            </a:r>
            <a:endParaRPr sz="1500">
              <a:solidFill>
                <a:schemeClr val="dk2"/>
              </a:solidFill>
            </a:endParaRPr>
          </a:p>
          <a:p>
            <a:pPr indent="0" lvl="0" marL="0" rtl="0" algn="l">
              <a:spcBef>
                <a:spcPts val="0"/>
              </a:spcBef>
              <a:spcAft>
                <a:spcPts val="0"/>
              </a:spcAft>
              <a:buNone/>
            </a:pPr>
            <a:r>
              <a:rPr lang="nl" sz="1500">
                <a:solidFill>
                  <a:schemeClr val="dk2"/>
                </a:solidFill>
              </a:rPr>
              <a:t>Maak minimaal 1 experiment.</a:t>
            </a:r>
            <a:endParaRPr sz="15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224375" y="270075"/>
            <a:ext cx="2327150" cy="3304550"/>
          </a:xfrm>
          <a:prstGeom prst="rect">
            <a:avLst/>
          </a:prstGeom>
          <a:noFill/>
          <a:ln>
            <a:noFill/>
          </a:ln>
        </p:spPr>
      </p:pic>
      <p:pic>
        <p:nvPicPr>
          <p:cNvPr id="73" name="Google Shape;73;p15"/>
          <p:cNvPicPr preferRelativeResize="0"/>
          <p:nvPr/>
        </p:nvPicPr>
        <p:blipFill>
          <a:blip r:embed="rId4">
            <a:alphaModFix/>
          </a:blip>
          <a:stretch>
            <a:fillRect/>
          </a:stretch>
        </p:blipFill>
        <p:spPr>
          <a:xfrm>
            <a:off x="2745600" y="270075"/>
            <a:ext cx="3304550" cy="3304550"/>
          </a:xfrm>
          <a:prstGeom prst="rect">
            <a:avLst/>
          </a:prstGeom>
          <a:noFill/>
          <a:ln>
            <a:noFill/>
          </a:ln>
        </p:spPr>
      </p:pic>
      <p:pic>
        <p:nvPicPr>
          <p:cNvPr id="74" name="Google Shape;74;p15"/>
          <p:cNvPicPr preferRelativeResize="0"/>
          <p:nvPr/>
        </p:nvPicPr>
        <p:blipFill>
          <a:blip r:embed="rId5">
            <a:alphaModFix/>
          </a:blip>
          <a:stretch>
            <a:fillRect/>
          </a:stretch>
        </p:blipFill>
        <p:spPr>
          <a:xfrm>
            <a:off x="6244225" y="270075"/>
            <a:ext cx="2327149" cy="3265766"/>
          </a:xfrm>
          <a:prstGeom prst="rect">
            <a:avLst/>
          </a:prstGeom>
          <a:noFill/>
          <a:ln>
            <a:noFill/>
          </a:ln>
        </p:spPr>
      </p:pic>
      <p:sp>
        <p:nvSpPr>
          <p:cNvPr id="75" name="Google Shape;75;p15"/>
          <p:cNvSpPr txBox="1"/>
          <p:nvPr/>
        </p:nvSpPr>
        <p:spPr>
          <a:xfrm>
            <a:off x="224375" y="3703825"/>
            <a:ext cx="39135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rgbClr val="FF0000"/>
                </a:solidFill>
                <a:latin typeface="Trebuchet MS"/>
                <a:ea typeface="Trebuchet MS"/>
                <a:cs typeface="Trebuchet MS"/>
                <a:sym typeface="Trebuchet MS"/>
              </a:rPr>
              <a:t>OPDRACHT</a:t>
            </a:r>
            <a:endParaRPr sz="2100">
              <a:solidFill>
                <a:srgbClr val="FF0000"/>
              </a:solidFill>
              <a:latin typeface="Trebuchet MS"/>
              <a:ea typeface="Trebuchet MS"/>
              <a:cs typeface="Trebuchet MS"/>
              <a:sym typeface="Trebuchet MS"/>
            </a:endParaRPr>
          </a:p>
        </p:txBody>
      </p:sp>
      <p:sp>
        <p:nvSpPr>
          <p:cNvPr id="76" name="Google Shape;76;p15"/>
          <p:cNvSpPr txBox="1"/>
          <p:nvPr/>
        </p:nvSpPr>
        <p:spPr>
          <a:xfrm>
            <a:off x="260700" y="4255725"/>
            <a:ext cx="8799600" cy="6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500">
                <a:solidFill>
                  <a:schemeClr val="dk2"/>
                </a:solidFill>
              </a:rPr>
              <a:t>Experimenteer met de lay out van de woorden Verlanging &amp; Voldoening: dus met de plaatsing van de letters en de plaatsing van de woorden op het vel.</a:t>
            </a:r>
            <a:endParaRPr sz="15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130775" y="2077575"/>
            <a:ext cx="1803651" cy="1955126"/>
          </a:xfrm>
          <a:prstGeom prst="rect">
            <a:avLst/>
          </a:prstGeom>
          <a:noFill/>
          <a:ln>
            <a:noFill/>
          </a:ln>
        </p:spPr>
      </p:pic>
      <p:pic>
        <p:nvPicPr>
          <p:cNvPr id="82" name="Google Shape;82;p16"/>
          <p:cNvPicPr preferRelativeResize="0"/>
          <p:nvPr/>
        </p:nvPicPr>
        <p:blipFill>
          <a:blip r:embed="rId4">
            <a:alphaModFix/>
          </a:blip>
          <a:stretch>
            <a:fillRect/>
          </a:stretch>
        </p:blipFill>
        <p:spPr>
          <a:xfrm>
            <a:off x="2039750" y="2077575"/>
            <a:ext cx="1743900" cy="1955125"/>
          </a:xfrm>
          <a:prstGeom prst="rect">
            <a:avLst/>
          </a:prstGeom>
          <a:noFill/>
          <a:ln>
            <a:noFill/>
          </a:ln>
        </p:spPr>
      </p:pic>
      <p:pic>
        <p:nvPicPr>
          <p:cNvPr id="83" name="Google Shape;83;p16"/>
          <p:cNvPicPr preferRelativeResize="0"/>
          <p:nvPr/>
        </p:nvPicPr>
        <p:blipFill>
          <a:blip r:embed="rId5">
            <a:alphaModFix/>
          </a:blip>
          <a:stretch>
            <a:fillRect/>
          </a:stretch>
        </p:blipFill>
        <p:spPr>
          <a:xfrm>
            <a:off x="3888975" y="182275"/>
            <a:ext cx="2624475" cy="3857600"/>
          </a:xfrm>
          <a:prstGeom prst="rect">
            <a:avLst/>
          </a:prstGeom>
          <a:noFill/>
          <a:ln>
            <a:noFill/>
          </a:ln>
        </p:spPr>
      </p:pic>
      <p:sp>
        <p:nvSpPr>
          <p:cNvPr id="84" name="Google Shape;84;p16"/>
          <p:cNvSpPr txBox="1"/>
          <p:nvPr/>
        </p:nvSpPr>
        <p:spPr>
          <a:xfrm>
            <a:off x="248225" y="4032625"/>
            <a:ext cx="39135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rgbClr val="FF0000"/>
                </a:solidFill>
                <a:latin typeface="Trebuchet MS"/>
                <a:ea typeface="Trebuchet MS"/>
                <a:cs typeface="Trebuchet MS"/>
                <a:sym typeface="Trebuchet MS"/>
              </a:rPr>
              <a:t>OPDRACHT</a:t>
            </a:r>
            <a:endParaRPr sz="2100">
              <a:solidFill>
                <a:srgbClr val="FF0000"/>
              </a:solidFill>
              <a:latin typeface="Trebuchet MS"/>
              <a:ea typeface="Trebuchet MS"/>
              <a:cs typeface="Trebuchet MS"/>
              <a:sym typeface="Trebuchet MS"/>
            </a:endParaRPr>
          </a:p>
        </p:txBody>
      </p:sp>
      <p:sp>
        <p:nvSpPr>
          <p:cNvPr id="85" name="Google Shape;85;p16"/>
          <p:cNvSpPr txBox="1"/>
          <p:nvPr/>
        </p:nvSpPr>
        <p:spPr>
          <a:xfrm>
            <a:off x="285000" y="4455350"/>
            <a:ext cx="97323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300">
                <a:solidFill>
                  <a:schemeClr val="dk2"/>
                </a:solidFill>
              </a:rPr>
              <a:t>“Schilder” de woorden </a:t>
            </a:r>
            <a:r>
              <a:rPr lang="nl" sz="1300">
                <a:solidFill>
                  <a:schemeClr val="dk2"/>
                </a:solidFill>
              </a:rPr>
              <a:t>Verlanging &amp; Voldoening</a:t>
            </a:r>
            <a:r>
              <a:rPr lang="nl" sz="1300">
                <a:solidFill>
                  <a:schemeClr val="dk2"/>
                </a:solidFill>
              </a:rPr>
              <a:t> (of een van de woorden) met een vette factuur, </a:t>
            </a:r>
            <a:endParaRPr sz="1300">
              <a:solidFill>
                <a:schemeClr val="dk2"/>
              </a:solidFill>
            </a:endParaRPr>
          </a:p>
          <a:p>
            <a:pPr indent="0" lvl="0" marL="0" rtl="0" algn="l">
              <a:spcBef>
                <a:spcPts val="0"/>
              </a:spcBef>
              <a:spcAft>
                <a:spcPts val="0"/>
              </a:spcAft>
              <a:buNone/>
            </a:pPr>
            <a:r>
              <a:rPr lang="nl" sz="1300">
                <a:solidFill>
                  <a:schemeClr val="dk2"/>
                </a:solidFill>
              </a:rPr>
              <a:t>“druppelend”, met een droge kwast, kras het woord in  hele dikke verf en experimenteer nog meer…(minimaal 2 stuks).</a:t>
            </a:r>
            <a:endParaRPr sz="1300">
              <a:solidFill>
                <a:schemeClr val="dk2"/>
              </a:solidFill>
            </a:endParaRPr>
          </a:p>
        </p:txBody>
      </p:sp>
      <p:pic>
        <p:nvPicPr>
          <p:cNvPr id="86" name="Google Shape;86;p16"/>
          <p:cNvPicPr preferRelativeResize="0"/>
          <p:nvPr/>
        </p:nvPicPr>
        <p:blipFill>
          <a:blip r:embed="rId6">
            <a:alphaModFix/>
          </a:blip>
          <a:stretch>
            <a:fillRect/>
          </a:stretch>
        </p:blipFill>
        <p:spPr>
          <a:xfrm>
            <a:off x="130775" y="152400"/>
            <a:ext cx="1803651" cy="1803651"/>
          </a:xfrm>
          <a:prstGeom prst="rect">
            <a:avLst/>
          </a:prstGeom>
          <a:noFill/>
          <a:ln>
            <a:noFill/>
          </a:ln>
        </p:spPr>
      </p:pic>
      <p:pic>
        <p:nvPicPr>
          <p:cNvPr id="87" name="Google Shape;87;p16"/>
          <p:cNvPicPr preferRelativeResize="0"/>
          <p:nvPr/>
        </p:nvPicPr>
        <p:blipFill>
          <a:blip r:embed="rId7">
            <a:alphaModFix/>
          </a:blip>
          <a:stretch>
            <a:fillRect/>
          </a:stretch>
        </p:blipFill>
        <p:spPr>
          <a:xfrm>
            <a:off x="2039750" y="182275"/>
            <a:ext cx="1743900" cy="1743900"/>
          </a:xfrm>
          <a:prstGeom prst="rect">
            <a:avLst/>
          </a:prstGeom>
          <a:noFill/>
          <a:ln>
            <a:noFill/>
          </a:ln>
        </p:spPr>
      </p:pic>
      <p:pic>
        <p:nvPicPr>
          <p:cNvPr id="88" name="Google Shape;88;p16"/>
          <p:cNvPicPr preferRelativeResize="0"/>
          <p:nvPr/>
        </p:nvPicPr>
        <p:blipFill>
          <a:blip r:embed="rId8">
            <a:alphaModFix/>
          </a:blip>
          <a:stretch>
            <a:fillRect/>
          </a:stretch>
        </p:blipFill>
        <p:spPr>
          <a:xfrm>
            <a:off x="6689625" y="182275"/>
            <a:ext cx="2325207" cy="1743901"/>
          </a:xfrm>
          <a:prstGeom prst="rect">
            <a:avLst/>
          </a:prstGeom>
          <a:noFill/>
          <a:ln>
            <a:noFill/>
          </a:ln>
        </p:spPr>
      </p:pic>
      <p:pic>
        <p:nvPicPr>
          <p:cNvPr id="89" name="Google Shape;89;p16"/>
          <p:cNvPicPr preferRelativeResize="0"/>
          <p:nvPr/>
        </p:nvPicPr>
        <p:blipFill>
          <a:blip r:embed="rId9">
            <a:alphaModFix/>
          </a:blip>
          <a:stretch>
            <a:fillRect/>
          </a:stretch>
        </p:blipFill>
        <p:spPr>
          <a:xfrm>
            <a:off x="6773050" y="2001500"/>
            <a:ext cx="2158350" cy="20383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5" name="Google Shape;95;p17"/>
          <p:cNvPicPr preferRelativeResize="0"/>
          <p:nvPr/>
        </p:nvPicPr>
        <p:blipFill>
          <a:blip r:embed="rId3">
            <a:alphaModFix/>
          </a:blip>
          <a:stretch>
            <a:fillRect/>
          </a:stretch>
        </p:blipFill>
        <p:spPr>
          <a:xfrm>
            <a:off x="159050" y="152400"/>
            <a:ext cx="3111399" cy="3680575"/>
          </a:xfrm>
          <a:prstGeom prst="rect">
            <a:avLst/>
          </a:prstGeom>
          <a:noFill/>
          <a:ln>
            <a:noFill/>
          </a:ln>
        </p:spPr>
      </p:pic>
      <p:pic>
        <p:nvPicPr>
          <p:cNvPr id="96" name="Google Shape;96;p17"/>
          <p:cNvPicPr preferRelativeResize="0"/>
          <p:nvPr/>
        </p:nvPicPr>
        <p:blipFill>
          <a:blip r:embed="rId4">
            <a:alphaModFix/>
          </a:blip>
          <a:stretch>
            <a:fillRect/>
          </a:stretch>
        </p:blipFill>
        <p:spPr>
          <a:xfrm>
            <a:off x="3356850" y="152400"/>
            <a:ext cx="2672626" cy="3621851"/>
          </a:xfrm>
          <a:prstGeom prst="rect">
            <a:avLst/>
          </a:prstGeom>
          <a:noFill/>
          <a:ln>
            <a:noFill/>
          </a:ln>
        </p:spPr>
      </p:pic>
      <p:pic>
        <p:nvPicPr>
          <p:cNvPr id="97" name="Google Shape;97;p17"/>
          <p:cNvPicPr preferRelativeResize="0"/>
          <p:nvPr/>
        </p:nvPicPr>
        <p:blipFill>
          <a:blip r:embed="rId5">
            <a:alphaModFix/>
          </a:blip>
          <a:stretch>
            <a:fillRect/>
          </a:stretch>
        </p:blipFill>
        <p:spPr>
          <a:xfrm>
            <a:off x="6353251" y="152400"/>
            <a:ext cx="2562623" cy="3621850"/>
          </a:xfrm>
          <a:prstGeom prst="rect">
            <a:avLst/>
          </a:prstGeom>
          <a:noFill/>
          <a:ln>
            <a:noFill/>
          </a:ln>
        </p:spPr>
      </p:pic>
      <p:sp>
        <p:nvSpPr>
          <p:cNvPr id="98" name="Google Shape;98;p17"/>
          <p:cNvSpPr txBox="1"/>
          <p:nvPr/>
        </p:nvSpPr>
        <p:spPr>
          <a:xfrm>
            <a:off x="225475" y="3926925"/>
            <a:ext cx="39135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rgbClr val="FF0000"/>
                </a:solidFill>
                <a:latin typeface="Trebuchet MS"/>
                <a:ea typeface="Trebuchet MS"/>
                <a:cs typeface="Trebuchet MS"/>
                <a:sym typeface="Trebuchet MS"/>
              </a:rPr>
              <a:t>OPDRACHT</a:t>
            </a:r>
            <a:endParaRPr sz="2100">
              <a:solidFill>
                <a:srgbClr val="FF0000"/>
              </a:solidFill>
              <a:latin typeface="Trebuchet MS"/>
              <a:ea typeface="Trebuchet MS"/>
              <a:cs typeface="Trebuchet MS"/>
              <a:sym typeface="Trebuchet MS"/>
            </a:endParaRPr>
          </a:p>
        </p:txBody>
      </p:sp>
      <p:sp>
        <p:nvSpPr>
          <p:cNvPr id="99" name="Google Shape;99;p17"/>
          <p:cNvSpPr txBox="1"/>
          <p:nvPr/>
        </p:nvSpPr>
        <p:spPr>
          <a:xfrm>
            <a:off x="248950" y="4290950"/>
            <a:ext cx="9144000" cy="7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2"/>
                </a:solidFill>
              </a:rPr>
              <a:t>Met pen en inkt (of een fine liner) ga je experimenteren met diverse structuren in het woord(en) </a:t>
            </a:r>
            <a:endParaRPr>
              <a:solidFill>
                <a:schemeClr val="dk2"/>
              </a:solidFill>
            </a:endParaRPr>
          </a:p>
          <a:p>
            <a:pPr indent="0" lvl="0" marL="0" rtl="0" algn="l">
              <a:spcBef>
                <a:spcPts val="0"/>
              </a:spcBef>
              <a:spcAft>
                <a:spcPts val="0"/>
              </a:spcAft>
              <a:buNone/>
            </a:pPr>
            <a:r>
              <a:rPr lang="nl">
                <a:solidFill>
                  <a:schemeClr val="dk2"/>
                </a:solidFill>
              </a:rPr>
              <a:t>Verlanging &amp; Voldoening</a:t>
            </a:r>
            <a:r>
              <a:rPr lang="nl">
                <a:solidFill>
                  <a:schemeClr val="dk2"/>
                </a:solidFill>
              </a:rPr>
              <a:t>.  Of knip een woord uit zwart witte ondergrond (tijdschrift/print/behangpapier etc).</a:t>
            </a:r>
            <a:endParaRPr>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5" name="Google Shape;105;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6" name="Google Shape;106;p18"/>
          <p:cNvPicPr preferRelativeResize="0"/>
          <p:nvPr/>
        </p:nvPicPr>
        <p:blipFill>
          <a:blip r:embed="rId3">
            <a:alphaModFix/>
          </a:blip>
          <a:stretch>
            <a:fillRect/>
          </a:stretch>
        </p:blipFill>
        <p:spPr>
          <a:xfrm>
            <a:off x="6371175" y="199625"/>
            <a:ext cx="2596650" cy="3562874"/>
          </a:xfrm>
          <a:prstGeom prst="rect">
            <a:avLst/>
          </a:prstGeom>
          <a:noFill/>
          <a:ln>
            <a:noFill/>
          </a:ln>
        </p:spPr>
      </p:pic>
      <p:pic>
        <p:nvPicPr>
          <p:cNvPr id="107" name="Google Shape;107;p18"/>
          <p:cNvPicPr preferRelativeResize="0"/>
          <p:nvPr/>
        </p:nvPicPr>
        <p:blipFill rotWithShape="1">
          <a:blip r:embed="rId4">
            <a:alphaModFix/>
          </a:blip>
          <a:srcRect b="0" l="0" r="1273" t="0"/>
          <a:stretch/>
        </p:blipFill>
        <p:spPr>
          <a:xfrm>
            <a:off x="492800" y="272863"/>
            <a:ext cx="2717875" cy="3416400"/>
          </a:xfrm>
          <a:prstGeom prst="rect">
            <a:avLst/>
          </a:prstGeom>
          <a:noFill/>
          <a:ln>
            <a:noFill/>
          </a:ln>
        </p:spPr>
      </p:pic>
      <p:pic>
        <p:nvPicPr>
          <p:cNvPr id="108" name="Google Shape;108;p18"/>
          <p:cNvPicPr preferRelativeResize="0"/>
          <p:nvPr/>
        </p:nvPicPr>
        <p:blipFill rotWithShape="1">
          <a:blip r:embed="rId5">
            <a:alphaModFix/>
          </a:blip>
          <a:srcRect b="6559" l="0" r="0" t="0"/>
          <a:stretch/>
        </p:blipFill>
        <p:spPr>
          <a:xfrm>
            <a:off x="3452575" y="81425"/>
            <a:ext cx="2782375" cy="3681075"/>
          </a:xfrm>
          <a:prstGeom prst="rect">
            <a:avLst/>
          </a:prstGeom>
          <a:noFill/>
          <a:ln>
            <a:noFill/>
          </a:ln>
        </p:spPr>
      </p:pic>
      <p:sp>
        <p:nvSpPr>
          <p:cNvPr id="109" name="Google Shape;109;p18"/>
          <p:cNvSpPr txBox="1"/>
          <p:nvPr/>
        </p:nvSpPr>
        <p:spPr>
          <a:xfrm>
            <a:off x="225475" y="3926925"/>
            <a:ext cx="39135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rgbClr val="FF0000"/>
                </a:solidFill>
                <a:latin typeface="Trebuchet MS"/>
                <a:ea typeface="Trebuchet MS"/>
                <a:cs typeface="Trebuchet MS"/>
                <a:sym typeface="Trebuchet MS"/>
              </a:rPr>
              <a:t>OPDRACHT</a:t>
            </a:r>
            <a:endParaRPr sz="2100">
              <a:solidFill>
                <a:srgbClr val="FF0000"/>
              </a:solidFill>
              <a:latin typeface="Trebuchet MS"/>
              <a:ea typeface="Trebuchet MS"/>
              <a:cs typeface="Trebuchet MS"/>
              <a:sym typeface="Trebuchet MS"/>
            </a:endParaRPr>
          </a:p>
        </p:txBody>
      </p:sp>
      <p:sp>
        <p:nvSpPr>
          <p:cNvPr id="110" name="Google Shape;110;p18"/>
          <p:cNvSpPr txBox="1"/>
          <p:nvPr/>
        </p:nvSpPr>
        <p:spPr>
          <a:xfrm>
            <a:off x="271350" y="4326200"/>
            <a:ext cx="8601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500">
                <a:solidFill>
                  <a:schemeClr val="dk2"/>
                </a:solidFill>
              </a:rPr>
              <a:t>Je mag digitaal en handmatig werken: speel met de woorden </a:t>
            </a:r>
            <a:r>
              <a:rPr lang="nl" sz="1500">
                <a:solidFill>
                  <a:schemeClr val="dk2"/>
                </a:solidFill>
              </a:rPr>
              <a:t>Verlanging &amp; Voldoening</a:t>
            </a:r>
            <a:r>
              <a:rPr lang="nl" sz="1500">
                <a:solidFill>
                  <a:schemeClr val="dk2"/>
                </a:solidFill>
              </a:rPr>
              <a:t>, de letters en bijpassende vormen. Maak minimaal een experiment.</a:t>
            </a:r>
            <a:endParaRPr sz="15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6" name="Google Shape;116;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7" name="Google Shape;117;p19"/>
          <p:cNvPicPr preferRelativeResize="0"/>
          <p:nvPr/>
        </p:nvPicPr>
        <p:blipFill>
          <a:blip r:embed="rId3">
            <a:alphaModFix/>
          </a:blip>
          <a:stretch>
            <a:fillRect/>
          </a:stretch>
        </p:blipFill>
        <p:spPr>
          <a:xfrm>
            <a:off x="225464" y="221350"/>
            <a:ext cx="2478611" cy="3717876"/>
          </a:xfrm>
          <a:prstGeom prst="rect">
            <a:avLst/>
          </a:prstGeom>
          <a:noFill/>
          <a:ln>
            <a:noFill/>
          </a:ln>
        </p:spPr>
      </p:pic>
      <p:pic>
        <p:nvPicPr>
          <p:cNvPr id="118" name="Google Shape;118;p19"/>
          <p:cNvPicPr preferRelativeResize="0"/>
          <p:nvPr/>
        </p:nvPicPr>
        <p:blipFill>
          <a:blip r:embed="rId4">
            <a:alphaModFix/>
          </a:blip>
          <a:stretch>
            <a:fillRect/>
          </a:stretch>
        </p:blipFill>
        <p:spPr>
          <a:xfrm>
            <a:off x="3009875" y="225850"/>
            <a:ext cx="2478600" cy="3795000"/>
          </a:xfrm>
          <a:prstGeom prst="rect">
            <a:avLst/>
          </a:prstGeom>
          <a:noFill/>
          <a:ln>
            <a:noFill/>
          </a:ln>
        </p:spPr>
      </p:pic>
      <p:pic>
        <p:nvPicPr>
          <p:cNvPr id="119" name="Google Shape;119;p19"/>
          <p:cNvPicPr preferRelativeResize="0"/>
          <p:nvPr/>
        </p:nvPicPr>
        <p:blipFill>
          <a:blip r:embed="rId5">
            <a:alphaModFix/>
          </a:blip>
          <a:stretch>
            <a:fillRect/>
          </a:stretch>
        </p:blipFill>
        <p:spPr>
          <a:xfrm>
            <a:off x="5794272" y="221338"/>
            <a:ext cx="2765174" cy="3717875"/>
          </a:xfrm>
          <a:prstGeom prst="rect">
            <a:avLst/>
          </a:prstGeom>
          <a:noFill/>
          <a:ln>
            <a:noFill/>
          </a:ln>
        </p:spPr>
      </p:pic>
      <p:sp>
        <p:nvSpPr>
          <p:cNvPr id="120" name="Google Shape;120;p19"/>
          <p:cNvSpPr txBox="1"/>
          <p:nvPr/>
        </p:nvSpPr>
        <p:spPr>
          <a:xfrm>
            <a:off x="225475" y="4063975"/>
            <a:ext cx="39135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rgbClr val="FF0000"/>
                </a:solidFill>
                <a:latin typeface="Trebuchet MS"/>
                <a:ea typeface="Trebuchet MS"/>
                <a:cs typeface="Trebuchet MS"/>
                <a:sym typeface="Trebuchet MS"/>
              </a:rPr>
              <a:t>OPDRACHT</a:t>
            </a:r>
            <a:endParaRPr sz="2100">
              <a:solidFill>
                <a:srgbClr val="FF0000"/>
              </a:solidFill>
              <a:latin typeface="Trebuchet MS"/>
              <a:ea typeface="Trebuchet MS"/>
              <a:cs typeface="Trebuchet MS"/>
              <a:sym typeface="Trebuchet MS"/>
            </a:endParaRPr>
          </a:p>
        </p:txBody>
      </p:sp>
      <p:sp>
        <p:nvSpPr>
          <p:cNvPr id="121" name="Google Shape;121;p19"/>
          <p:cNvSpPr txBox="1"/>
          <p:nvPr/>
        </p:nvSpPr>
        <p:spPr>
          <a:xfrm>
            <a:off x="225475" y="44318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500">
                <a:solidFill>
                  <a:schemeClr val="dk2"/>
                </a:solidFill>
              </a:rPr>
              <a:t>Je gaat digitaal (kies een programma waar je goed mee kunt werken) een patroon maken van de tekst die je zelf bedenkt bij de  woorden </a:t>
            </a:r>
            <a:r>
              <a:rPr lang="nl" sz="1500">
                <a:solidFill>
                  <a:schemeClr val="dk2"/>
                </a:solidFill>
              </a:rPr>
              <a:t>Verlanging &amp; Voldoening. </a:t>
            </a:r>
            <a:r>
              <a:rPr lang="nl" sz="1500">
                <a:solidFill>
                  <a:schemeClr val="dk2"/>
                </a:solidFill>
              </a:rPr>
              <a:t>Maak minimaal 1 experiment.</a:t>
            </a:r>
            <a:endParaRPr sz="15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7" name="Google Shape;127;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8" name="Google Shape;128;p20"/>
          <p:cNvPicPr preferRelativeResize="0"/>
          <p:nvPr/>
        </p:nvPicPr>
        <p:blipFill>
          <a:blip r:embed="rId3">
            <a:alphaModFix/>
          </a:blip>
          <a:stretch>
            <a:fillRect/>
          </a:stretch>
        </p:blipFill>
        <p:spPr>
          <a:xfrm>
            <a:off x="97899" y="133950"/>
            <a:ext cx="1680823" cy="2437800"/>
          </a:xfrm>
          <a:prstGeom prst="rect">
            <a:avLst/>
          </a:prstGeom>
          <a:noFill/>
          <a:ln>
            <a:noFill/>
          </a:ln>
        </p:spPr>
      </p:pic>
      <p:pic>
        <p:nvPicPr>
          <p:cNvPr id="129" name="Google Shape;129;p20"/>
          <p:cNvPicPr preferRelativeResize="0"/>
          <p:nvPr/>
        </p:nvPicPr>
        <p:blipFill>
          <a:blip r:embed="rId4">
            <a:alphaModFix/>
          </a:blip>
          <a:stretch>
            <a:fillRect/>
          </a:stretch>
        </p:blipFill>
        <p:spPr>
          <a:xfrm>
            <a:off x="1913174" y="133950"/>
            <a:ext cx="1618448" cy="2437799"/>
          </a:xfrm>
          <a:prstGeom prst="rect">
            <a:avLst/>
          </a:prstGeom>
          <a:noFill/>
          <a:ln>
            <a:noFill/>
          </a:ln>
        </p:spPr>
      </p:pic>
      <p:pic>
        <p:nvPicPr>
          <p:cNvPr id="130" name="Google Shape;130;p20"/>
          <p:cNvPicPr preferRelativeResize="0"/>
          <p:nvPr/>
        </p:nvPicPr>
        <p:blipFill>
          <a:blip r:embed="rId5">
            <a:alphaModFix/>
          </a:blip>
          <a:stretch>
            <a:fillRect/>
          </a:stretch>
        </p:blipFill>
        <p:spPr>
          <a:xfrm>
            <a:off x="5481344" y="159663"/>
            <a:ext cx="1769875" cy="2503799"/>
          </a:xfrm>
          <a:prstGeom prst="rect">
            <a:avLst/>
          </a:prstGeom>
          <a:noFill/>
          <a:ln>
            <a:noFill/>
          </a:ln>
        </p:spPr>
      </p:pic>
      <p:pic>
        <p:nvPicPr>
          <p:cNvPr id="131" name="Google Shape;131;p20"/>
          <p:cNvPicPr preferRelativeResize="0"/>
          <p:nvPr/>
        </p:nvPicPr>
        <p:blipFill>
          <a:blip r:embed="rId6">
            <a:alphaModFix/>
          </a:blip>
          <a:stretch>
            <a:fillRect/>
          </a:stretch>
        </p:blipFill>
        <p:spPr>
          <a:xfrm>
            <a:off x="7234250" y="199325"/>
            <a:ext cx="1769875" cy="2424479"/>
          </a:xfrm>
          <a:prstGeom prst="rect">
            <a:avLst/>
          </a:prstGeom>
          <a:noFill/>
          <a:ln>
            <a:noFill/>
          </a:ln>
        </p:spPr>
      </p:pic>
      <p:pic>
        <p:nvPicPr>
          <p:cNvPr id="132" name="Google Shape;132;p20"/>
          <p:cNvPicPr preferRelativeResize="0"/>
          <p:nvPr/>
        </p:nvPicPr>
        <p:blipFill rotWithShape="1">
          <a:blip r:embed="rId7">
            <a:alphaModFix/>
          </a:blip>
          <a:srcRect b="11276" l="0" r="0" t="11753"/>
          <a:stretch/>
        </p:blipFill>
        <p:spPr>
          <a:xfrm>
            <a:off x="1913175" y="2758975"/>
            <a:ext cx="1680826" cy="1679781"/>
          </a:xfrm>
          <a:prstGeom prst="rect">
            <a:avLst/>
          </a:prstGeom>
          <a:noFill/>
          <a:ln>
            <a:noFill/>
          </a:ln>
        </p:spPr>
      </p:pic>
      <p:pic>
        <p:nvPicPr>
          <p:cNvPr id="133" name="Google Shape;133;p20"/>
          <p:cNvPicPr preferRelativeResize="0"/>
          <p:nvPr/>
        </p:nvPicPr>
        <p:blipFill rotWithShape="1">
          <a:blip r:embed="rId8">
            <a:alphaModFix/>
          </a:blip>
          <a:srcRect b="9276" l="7983" r="11044" t="2625"/>
          <a:stretch/>
        </p:blipFill>
        <p:spPr>
          <a:xfrm>
            <a:off x="3666075" y="192373"/>
            <a:ext cx="1680825" cy="2438384"/>
          </a:xfrm>
          <a:prstGeom prst="rect">
            <a:avLst/>
          </a:prstGeom>
          <a:noFill/>
          <a:ln>
            <a:noFill/>
          </a:ln>
        </p:spPr>
      </p:pic>
      <p:pic>
        <p:nvPicPr>
          <p:cNvPr id="134" name="Google Shape;134;p20"/>
          <p:cNvPicPr preferRelativeResize="0"/>
          <p:nvPr/>
        </p:nvPicPr>
        <p:blipFill rotWithShape="1">
          <a:blip r:embed="rId9">
            <a:alphaModFix/>
          </a:blip>
          <a:srcRect b="12856" l="8712" r="7591" t="7436"/>
          <a:stretch/>
        </p:blipFill>
        <p:spPr>
          <a:xfrm>
            <a:off x="5525875" y="2742846"/>
            <a:ext cx="1680825" cy="1712030"/>
          </a:xfrm>
          <a:prstGeom prst="rect">
            <a:avLst/>
          </a:prstGeom>
          <a:noFill/>
          <a:ln>
            <a:noFill/>
          </a:ln>
        </p:spPr>
      </p:pic>
      <p:pic>
        <p:nvPicPr>
          <p:cNvPr id="135" name="Google Shape;135;p20"/>
          <p:cNvPicPr preferRelativeResize="0"/>
          <p:nvPr/>
        </p:nvPicPr>
        <p:blipFill>
          <a:blip r:embed="rId10">
            <a:alphaModFix/>
          </a:blip>
          <a:stretch>
            <a:fillRect/>
          </a:stretch>
        </p:blipFill>
        <p:spPr>
          <a:xfrm>
            <a:off x="7230700" y="2758973"/>
            <a:ext cx="1680824" cy="1680803"/>
          </a:xfrm>
          <a:prstGeom prst="rect">
            <a:avLst/>
          </a:prstGeom>
          <a:noFill/>
          <a:ln>
            <a:noFill/>
          </a:ln>
        </p:spPr>
      </p:pic>
      <p:pic>
        <p:nvPicPr>
          <p:cNvPr id="136" name="Google Shape;136;p20"/>
          <p:cNvPicPr preferRelativeResize="0"/>
          <p:nvPr/>
        </p:nvPicPr>
        <p:blipFill rotWithShape="1">
          <a:blip r:embed="rId11">
            <a:alphaModFix/>
          </a:blip>
          <a:srcRect b="12049" l="0" r="0" t="0"/>
          <a:stretch/>
        </p:blipFill>
        <p:spPr>
          <a:xfrm>
            <a:off x="3728450" y="2758975"/>
            <a:ext cx="1618449" cy="1679774"/>
          </a:xfrm>
          <a:prstGeom prst="rect">
            <a:avLst/>
          </a:prstGeom>
          <a:noFill/>
          <a:ln>
            <a:noFill/>
          </a:ln>
        </p:spPr>
      </p:pic>
      <p:pic>
        <p:nvPicPr>
          <p:cNvPr id="137" name="Google Shape;137;p20"/>
          <p:cNvPicPr preferRelativeResize="0"/>
          <p:nvPr/>
        </p:nvPicPr>
        <p:blipFill rotWithShape="1">
          <a:blip r:embed="rId12">
            <a:alphaModFix/>
          </a:blip>
          <a:srcRect b="0" l="0" r="0" t="7433"/>
          <a:stretch/>
        </p:blipFill>
        <p:spPr>
          <a:xfrm>
            <a:off x="97900" y="2758975"/>
            <a:ext cx="1558925" cy="1860250"/>
          </a:xfrm>
          <a:prstGeom prst="rect">
            <a:avLst/>
          </a:prstGeom>
          <a:noFill/>
          <a:ln>
            <a:noFill/>
          </a:ln>
        </p:spPr>
      </p:pic>
      <p:sp>
        <p:nvSpPr>
          <p:cNvPr id="138" name="Google Shape;138;p20"/>
          <p:cNvSpPr txBox="1"/>
          <p:nvPr/>
        </p:nvSpPr>
        <p:spPr>
          <a:xfrm>
            <a:off x="483825" y="4114325"/>
            <a:ext cx="39135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rgbClr val="FF0000"/>
                </a:solidFill>
                <a:latin typeface="Trebuchet MS"/>
                <a:ea typeface="Trebuchet MS"/>
                <a:cs typeface="Trebuchet MS"/>
                <a:sym typeface="Trebuchet MS"/>
              </a:rPr>
              <a:t>OPDRACHT</a:t>
            </a:r>
            <a:endParaRPr sz="2100">
              <a:solidFill>
                <a:srgbClr val="FF0000"/>
              </a:solidFill>
              <a:latin typeface="Trebuchet MS"/>
              <a:ea typeface="Trebuchet MS"/>
              <a:cs typeface="Trebuchet MS"/>
              <a:sym typeface="Trebuchet MS"/>
            </a:endParaRPr>
          </a:p>
        </p:txBody>
      </p:sp>
      <p:sp>
        <p:nvSpPr>
          <p:cNvPr id="139" name="Google Shape;139;p20"/>
          <p:cNvSpPr txBox="1"/>
          <p:nvPr/>
        </p:nvSpPr>
        <p:spPr>
          <a:xfrm>
            <a:off x="97900" y="4534275"/>
            <a:ext cx="9144000" cy="10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2"/>
                </a:solidFill>
              </a:rPr>
              <a:t>Vul letters van de woorden </a:t>
            </a:r>
            <a:r>
              <a:rPr lang="nl">
                <a:solidFill>
                  <a:schemeClr val="dk2"/>
                </a:solidFill>
              </a:rPr>
              <a:t>Verlanging &amp; Voldoening</a:t>
            </a:r>
            <a:r>
              <a:rPr lang="nl">
                <a:solidFill>
                  <a:schemeClr val="dk2"/>
                </a:solidFill>
              </a:rPr>
              <a:t> op, “plak” ze tegen elkaar, werk met verschillende diktes stift en maak een experiment waarbij de woorden Verlangen &amp; Voldoening  te zien zijn (duidelijk of juist niet).</a:t>
            </a:r>
            <a:endParaRPr>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1"/>
          <p:cNvPicPr preferRelativeResize="0"/>
          <p:nvPr/>
        </p:nvPicPr>
        <p:blipFill>
          <a:blip r:embed="rId3">
            <a:alphaModFix/>
          </a:blip>
          <a:stretch>
            <a:fillRect/>
          </a:stretch>
        </p:blipFill>
        <p:spPr>
          <a:xfrm>
            <a:off x="-2" y="0"/>
            <a:ext cx="3913353" cy="5143500"/>
          </a:xfrm>
          <a:prstGeom prst="rect">
            <a:avLst/>
          </a:prstGeom>
          <a:noFill/>
          <a:ln>
            <a:noFill/>
          </a:ln>
        </p:spPr>
      </p:pic>
      <p:sp>
        <p:nvSpPr>
          <p:cNvPr id="145" name="Google Shape;145;p21"/>
          <p:cNvSpPr txBox="1"/>
          <p:nvPr/>
        </p:nvSpPr>
        <p:spPr>
          <a:xfrm>
            <a:off x="4265125" y="1315200"/>
            <a:ext cx="4309800" cy="25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500">
                <a:solidFill>
                  <a:schemeClr val="dk2"/>
                </a:solidFill>
              </a:rPr>
              <a:t>Schrijf de woorden </a:t>
            </a:r>
            <a:r>
              <a:rPr lang="nl" sz="1500">
                <a:solidFill>
                  <a:schemeClr val="dk2"/>
                </a:solidFill>
              </a:rPr>
              <a:t>Verlanging &amp; Voldoening </a:t>
            </a:r>
            <a:r>
              <a:rPr lang="nl" sz="1500">
                <a:solidFill>
                  <a:schemeClr val="dk2"/>
                </a:solidFill>
              </a:rPr>
              <a:t>aan elkaar: je pen/stift komt als het ware niet van het papier.</a:t>
            </a:r>
            <a:endParaRPr sz="1500">
              <a:solidFill>
                <a:schemeClr val="dk2"/>
              </a:solidFill>
            </a:endParaRPr>
          </a:p>
          <a:p>
            <a:pPr indent="0" lvl="0" marL="0" rtl="0" algn="l">
              <a:spcBef>
                <a:spcPts val="0"/>
              </a:spcBef>
              <a:spcAft>
                <a:spcPts val="0"/>
              </a:spcAft>
              <a:buNone/>
            </a:pPr>
            <a:r>
              <a:rPr lang="nl" sz="1500">
                <a:solidFill>
                  <a:schemeClr val="dk2"/>
                </a:solidFill>
              </a:rPr>
              <a:t>Let op de lay out: de plaatsing van de woorden.</a:t>
            </a:r>
            <a:endParaRPr sz="1500">
              <a:solidFill>
                <a:schemeClr val="dk2"/>
              </a:solidFill>
            </a:endParaRPr>
          </a:p>
          <a:p>
            <a:pPr indent="0" lvl="0" marL="0" rtl="0" algn="l">
              <a:spcBef>
                <a:spcPts val="0"/>
              </a:spcBef>
              <a:spcAft>
                <a:spcPts val="0"/>
              </a:spcAft>
              <a:buNone/>
            </a:pPr>
            <a:r>
              <a:rPr lang="nl" sz="1500">
                <a:solidFill>
                  <a:schemeClr val="dk2"/>
                </a:solidFill>
              </a:rPr>
              <a:t>Maak minimaal 2 “try outs” waarbij je experimenteert met lay out, dikte van de lijnen en materiaal.</a:t>
            </a:r>
            <a:endParaRPr sz="1500">
              <a:solidFill>
                <a:schemeClr val="dk2"/>
              </a:solidFill>
            </a:endParaRPr>
          </a:p>
        </p:txBody>
      </p:sp>
      <p:sp>
        <p:nvSpPr>
          <p:cNvPr id="146" name="Google Shape;146;p21"/>
          <p:cNvSpPr txBox="1"/>
          <p:nvPr/>
        </p:nvSpPr>
        <p:spPr>
          <a:xfrm>
            <a:off x="4206400" y="826725"/>
            <a:ext cx="39135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rgbClr val="FF0000"/>
                </a:solidFill>
                <a:latin typeface="Trebuchet MS"/>
                <a:ea typeface="Trebuchet MS"/>
                <a:cs typeface="Trebuchet MS"/>
                <a:sym typeface="Trebuchet MS"/>
              </a:rPr>
              <a:t>OPDRACHT</a:t>
            </a:r>
            <a:endParaRPr sz="2100">
              <a:solidFill>
                <a:srgbClr val="FF0000"/>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